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2"/>
  </p:notesMasterIdLst>
  <p:handoutMasterIdLst>
    <p:handoutMasterId r:id="rId93"/>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285" r:id="rId40"/>
    <p:sldId id="286" r:id="rId41"/>
    <p:sldId id="289" r:id="rId42"/>
    <p:sldId id="405" r:id="rId43"/>
    <p:sldId id="290" r:id="rId44"/>
    <p:sldId id="400" r:id="rId45"/>
    <p:sldId id="397" r:id="rId46"/>
    <p:sldId id="398" r:id="rId47"/>
    <p:sldId id="399" r:id="rId48"/>
    <p:sldId id="401" r:id="rId49"/>
    <p:sldId id="406" r:id="rId50"/>
    <p:sldId id="293" r:id="rId51"/>
    <p:sldId id="294" r:id="rId52"/>
    <p:sldId id="295" r:id="rId53"/>
    <p:sldId id="296" r:id="rId54"/>
    <p:sldId id="297" r:id="rId55"/>
    <p:sldId id="298" r:id="rId56"/>
    <p:sldId id="299" r:id="rId57"/>
    <p:sldId id="300" r:id="rId58"/>
    <p:sldId id="301" r:id="rId59"/>
    <p:sldId id="302" r:id="rId60"/>
    <p:sldId id="304" r:id="rId61"/>
    <p:sldId id="305" r:id="rId62"/>
    <p:sldId id="333"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4" r:id="rId9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285"/>
            <p14:sldId id="286"/>
            <p14:sldId id="289"/>
            <p14:sldId id="405"/>
            <p14:sldId id="290"/>
            <p14:sldId id="400"/>
            <p14:sldId id="397"/>
            <p14:sldId id="398"/>
            <p14:sldId id="399"/>
            <p14:sldId id="401"/>
            <p14:sldId id="406"/>
            <p14:sldId id="293"/>
            <p14:sldId id="294"/>
            <p14:sldId id="295"/>
            <p14:sldId id="296"/>
            <p14:sldId id="297"/>
            <p14:sldId id="298"/>
            <p14:sldId id="299"/>
            <p14:sldId id="300"/>
            <p14:sldId id="301"/>
            <p14:sldId id="302"/>
            <p14:sldId id="304"/>
            <p14:sldId id="305"/>
            <p14:sldId id="333"/>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4787" autoAdjust="0"/>
  </p:normalViewPr>
  <p:slideViewPr>
    <p:cSldViewPr snapToGrid="0">
      <p:cViewPr varScale="1">
        <p:scale>
          <a:sx n="98" d="100"/>
          <a:sy n="98" d="100"/>
        </p:scale>
        <p:origin x="110" y="1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Garantir a estratégia de negócio com soluções de TI</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Estratégias de TI, mapas de capacidade, estratégias de integração, análise </a:t>
          </a:r>
          <a:r>
            <a:rPr lang="pt-BR" sz="1400" kern="1200" dirty="0" err="1" smtClean="0"/>
            <a:t>as-is</a:t>
          </a:r>
          <a:r>
            <a:rPr lang="pt-BR" sz="1400" kern="1200" dirty="0" smtClean="0"/>
            <a:t>/</a:t>
          </a:r>
          <a:r>
            <a:rPr lang="pt-BR" sz="1400" kern="1200" dirty="0" err="1" smtClean="0"/>
            <a:t>to</a:t>
          </a:r>
          <a:r>
            <a:rPr lang="pt-BR" sz="1400" kern="1200" dirty="0" smtClean="0"/>
            <a:t> </a:t>
          </a:r>
          <a:r>
            <a:rPr lang="pt-BR" sz="1400" kern="1200" dirty="0" err="1" smtClean="0"/>
            <a:t>be</a:t>
          </a:r>
          <a:r>
            <a:rPr lang="pt-BR" sz="1400" kern="1200" dirty="0" smtClean="0"/>
            <a:t>, análise de </a:t>
          </a:r>
          <a:r>
            <a:rPr lang="pt-BR" sz="1400" i="1" kern="1200" dirty="0" smtClean="0"/>
            <a:t>gap</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Alinhamento entre TI 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25588"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Modelagem de negócio da organização entendendo os processo atuais e sugerindo melhorias</a:t>
          </a:r>
          <a:endParaRPr lang="pt-BR" sz="1400" kern="1200" dirty="0"/>
        </a:p>
      </dsp:txBody>
      <dsp:txXfrm rot="-5400000">
        <a:off x="1875255" y="184099"/>
        <a:ext cx="3297271" cy="945456"/>
      </dsp:txXfrm>
    </dsp:sp>
    <dsp:sp modelId="{9C5BA147-DF3D-4550-9350-2464E24D2CFD}">
      <dsp:nvSpPr>
        <dsp:cNvPr id="0" name=""/>
        <dsp:cNvSpPr/>
      </dsp:nvSpPr>
      <dsp:spPr>
        <a:xfrm>
          <a:off x="0" y="30168"/>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94102"/>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Mapa de processos, casos de uso e modelos informacionais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Entender o funcionamento da organização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Projeto de soluções de TI baseado nos requisitos de negócio, utilizando as capacidades de TI existentes na organização</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Diagrama de aplicações, mapas de sistemas, interfaces de serviços, interfaces de serviços técnicos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Suportar a estratégia de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Projetar sistemas utilizando práticas de arquitetura e engenharia de software</a:t>
          </a:r>
          <a:endParaRPr lang="pt-BR" sz="15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Frameworks, Diagramas, Padrões de Projeto	</a:t>
          </a:r>
          <a:endParaRPr lang="pt-BR" sz="15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Qualidade, </a:t>
          </a:r>
          <a:r>
            <a:rPr lang="pt-BR" sz="1500" kern="1200" dirty="0" err="1" smtClean="0"/>
            <a:t>Flexibilidade,Desempenho</a:t>
          </a:r>
          <a:r>
            <a:rPr lang="pt-BR" sz="1500" kern="1200" dirty="0" smtClean="0"/>
            <a:t>, Reuso, Usabilidade e Facilidade de testes</a:t>
          </a:r>
          <a:endParaRPr lang="pt-BR" sz="15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10/08/2014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10/08/2014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39</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40</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41</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42</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43</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4246159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882384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214358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47</a:t>
            </a:fld>
            <a:endParaRPr lang="pt-BR"/>
          </a:p>
        </p:txBody>
      </p:sp>
    </p:spTree>
    <p:extLst>
      <p:ext uri="{BB962C8B-B14F-4D97-AF65-F5344CB8AC3E}">
        <p14:creationId xmlns:p14="http://schemas.microsoft.com/office/powerpoint/2010/main" val="2852261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48</a:t>
            </a:fld>
            <a:endParaRPr lang="pt-BR"/>
          </a:p>
        </p:txBody>
      </p:sp>
    </p:spTree>
    <p:extLst>
      <p:ext uri="{BB962C8B-B14F-4D97-AF65-F5344CB8AC3E}">
        <p14:creationId xmlns:p14="http://schemas.microsoft.com/office/powerpoint/2010/main" val="299302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49</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50</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51</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08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A17212-B106-4907-8872-6715EF087D90}" type="slidenum">
              <a:rPr lang="pt-BR"/>
              <a:pPr eaLnBrk="1" hangingPunct="1"/>
              <a:t>52</a:t>
            </a:fld>
            <a:endParaRPr lang="pt-BR"/>
          </a:p>
        </p:txBody>
      </p:sp>
    </p:spTree>
    <p:extLst>
      <p:ext uri="{BB962C8B-B14F-4D97-AF65-F5344CB8AC3E}">
        <p14:creationId xmlns:p14="http://schemas.microsoft.com/office/powerpoint/2010/main" val="366437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18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60A9BC-F2A5-489F-AD58-DE45BC29EDD7}" type="slidenum">
              <a:rPr lang="pt-BR"/>
              <a:pPr eaLnBrk="1" hangingPunct="1"/>
              <a:t>53</a:t>
            </a:fld>
            <a:endParaRPr lang="pt-BR"/>
          </a:p>
        </p:txBody>
      </p:sp>
    </p:spTree>
    <p:extLst>
      <p:ext uri="{BB962C8B-B14F-4D97-AF65-F5344CB8AC3E}">
        <p14:creationId xmlns:p14="http://schemas.microsoft.com/office/powerpoint/2010/main" val="1993078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54</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55</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56</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57</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58</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59</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60</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61</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62</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63</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64</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65</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66</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619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02C30E-ABE7-4CA9-9A0B-19CD1DAC249D}" type="slidenum">
              <a:rPr lang="pt-BR"/>
              <a:pPr eaLnBrk="1" hangingPunct="1"/>
              <a:t>67</a:t>
            </a:fld>
            <a:endParaRPr lang="pt-BR"/>
          </a:p>
        </p:txBody>
      </p:sp>
    </p:spTree>
    <p:extLst>
      <p:ext uri="{BB962C8B-B14F-4D97-AF65-F5344CB8AC3E}">
        <p14:creationId xmlns:p14="http://schemas.microsoft.com/office/powerpoint/2010/main" val="1632383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722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6DD1D4-13CC-4E8C-8E61-2E6B7DD730FE}" type="slidenum">
              <a:rPr lang="pt-BR"/>
              <a:pPr eaLnBrk="1" hangingPunct="1"/>
              <a:t>68</a:t>
            </a:fld>
            <a:endParaRPr lang="pt-BR"/>
          </a:p>
        </p:txBody>
      </p:sp>
    </p:spTree>
    <p:extLst>
      <p:ext uri="{BB962C8B-B14F-4D97-AF65-F5344CB8AC3E}">
        <p14:creationId xmlns:p14="http://schemas.microsoft.com/office/powerpoint/2010/main" val="2506117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69</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70</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71</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72</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73</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74</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75</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76</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77</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74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A952613-3D26-4C49-A54D-30DEC7CCBFFD}" type="slidenum">
              <a:rPr lang="pt-BR"/>
              <a:pPr eaLnBrk="1" hangingPunct="1"/>
              <a:t>78</a:t>
            </a:fld>
            <a:endParaRPr lang="pt-BR"/>
          </a:p>
        </p:txBody>
      </p:sp>
    </p:spTree>
    <p:extLst>
      <p:ext uri="{BB962C8B-B14F-4D97-AF65-F5344CB8AC3E}">
        <p14:creationId xmlns:p14="http://schemas.microsoft.com/office/powerpoint/2010/main" val="7591203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79</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80</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81</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82</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83</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84</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85</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86</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87</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88</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89</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10/08/2014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10/08/2014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10/08/2014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10/08/2014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10/08/2014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10/08/2014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10/08/2014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49.png"/><Relationship Id="rId7"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t>
            </a:r>
            <a:r>
              <a:rPr lang="pt-BR" sz="2400" dirty="0" smtClean="0"/>
              <a:t>ambiente </a:t>
            </a:r>
            <a:r>
              <a:rPr lang="pt-BR" sz="2400" dirty="0" smtClean="0"/>
              <a:t>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a:t>
            </a:r>
            <a:r>
              <a:rPr lang="pt-BR" sz="2400" dirty="0" smtClean="0"/>
              <a:t>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endParaRPr lang="pt-BR" b="1" dirty="0" smtClean="0"/>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endParaRPr lang="pt-BR" sz="3600" dirty="0" smtClean="0"/>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endParaRPr lang="pt-BR" dirty="0"/>
          </a:p>
        </p:txBody>
      </p:sp>
      <p:pic>
        <p:nvPicPr>
          <p:cNvPr id="5" name="Imagem 4"/>
          <p:cNvPicPr>
            <a:picLocks noChangeAspect="1"/>
          </p:cNvPicPr>
          <p:nvPr/>
        </p:nvPicPr>
        <p:blipFill>
          <a:blip r:embed="rId4"/>
          <a:stretch>
            <a:fillRect/>
          </a:stretch>
        </p:blipFill>
        <p:spPr>
          <a:xfrm>
            <a:off x="160337" y="2736850"/>
            <a:ext cx="1943100" cy="1943100"/>
          </a:xfrm>
          <a:prstGeom prst="rect">
            <a:avLst/>
          </a:prstGeom>
        </p:spPr>
      </p:pic>
      <p:pic>
        <p:nvPicPr>
          <p:cNvPr id="1030" name="Picture 6" descr="https://encrypted-tbn1.gstatic.com/images?q=tbn:ANd9GcS6KsddShEKkupbED_Pp4-LyDvvw76qwKGk9rnKPkIHM9UXHWQ6-f6C_6q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027" y="2787652"/>
            <a:ext cx="2838445" cy="18922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gstatic.com/images?q=tbn:ANd9GcS75KFcY90hi_eqNZKCsm7AKWob5EI8b6VZBL9dVAFewJ1qYRbxEMBv9B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659" y="1706983"/>
            <a:ext cx="2562013" cy="756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static.com/images?q=tbn:ANd9GcSAEZO1teWoZfOjYnsnFNu_FAu1ssE9Te_dhS4E5zwjRcMk1A3sft6T09s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2481" y="3254522"/>
            <a:ext cx="1978025" cy="7713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0.gstatic.com/images?q=tbn:ANd9GcQcmhEgwcmlk_7Lgm3y3exmdbHE6xhVyx6TR04lYm-ARYHqpsq-eWs86B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5854" y="5037703"/>
            <a:ext cx="2202076" cy="6725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encrypted-tbn1.gstatic.com/images?q=tbn:ANd9GcSxXqcKzeDv3UnPxIxezuDSdJ9OdmcsyN1y-w07AEx4fXa44Pm7g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950" y="3270250"/>
            <a:ext cx="1962150" cy="876300"/>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direita 6"/>
          <p:cNvSpPr/>
          <p:nvPr/>
        </p:nvSpPr>
        <p:spPr>
          <a:xfrm>
            <a:off x="2371732"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1" name="Seta para a direita 20"/>
          <p:cNvSpPr/>
          <p:nvPr/>
        </p:nvSpPr>
        <p:spPr>
          <a:xfrm>
            <a:off x="5593926"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cxnSp>
        <p:nvCxnSpPr>
          <p:cNvPr id="11" name="Conector reto 10"/>
          <p:cNvCxnSpPr/>
          <p:nvPr/>
        </p:nvCxnSpPr>
        <p:spPr>
          <a:xfrm>
            <a:off x="9056259" y="2012952"/>
            <a:ext cx="0" cy="3473450"/>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flipH="1">
            <a:off x="9037213" y="20529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flipH="1">
            <a:off x="9075313" y="35261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flipH="1">
            <a:off x="9024513" y="54565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1936750" y="2787652"/>
            <a:ext cx="1797050"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Envia Ordem de Compra/Venda</a:t>
            </a:r>
          </a:p>
        </p:txBody>
      </p:sp>
      <p:sp>
        <p:nvSpPr>
          <p:cNvPr id="32" name="CaixaDeTexto 31"/>
          <p:cNvSpPr txBox="1"/>
          <p:nvPr/>
        </p:nvSpPr>
        <p:spPr>
          <a:xfrm>
            <a:off x="6686549" y="2774952"/>
            <a:ext cx="1461239"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Registra Compra/Venda</a:t>
            </a:r>
          </a:p>
        </p:txBody>
      </p:sp>
      <p:cxnSp>
        <p:nvCxnSpPr>
          <p:cNvPr id="34" name="Conector reto 33"/>
          <p:cNvCxnSpPr/>
          <p:nvPr/>
        </p:nvCxnSpPr>
        <p:spPr>
          <a:xfrm>
            <a:off x="2479675" y="5257800"/>
            <a:ext cx="5608424" cy="33903"/>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38" name="Conector reto 37"/>
          <p:cNvCxnSpPr/>
          <p:nvPr/>
        </p:nvCxnSpPr>
        <p:spPr>
          <a:xfrm flipV="1">
            <a:off x="2517775" y="48122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40" name="Conector reto 39"/>
          <p:cNvCxnSpPr/>
          <p:nvPr/>
        </p:nvCxnSpPr>
        <p:spPr>
          <a:xfrm flipV="1">
            <a:off x="8054975" y="48503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sp>
        <p:nvSpPr>
          <p:cNvPr id="41" name="CaixaDeTexto 40"/>
          <p:cNvSpPr txBox="1"/>
          <p:nvPr/>
        </p:nvSpPr>
        <p:spPr>
          <a:xfrm>
            <a:off x="4666821" y="4779238"/>
            <a:ext cx="1698205" cy="400110"/>
          </a:xfrm>
          <a:prstGeom prst="rect">
            <a:avLst/>
          </a:prstGeom>
          <a:noFill/>
        </p:spPr>
        <p:txBody>
          <a:bodyPr wrap="square" rtlCol="0">
            <a:spAutoFit/>
          </a:bodyPr>
          <a:lstStyle/>
          <a:p>
            <a:r>
              <a:rPr lang="pt-BR" sz="2000" b="1" dirty="0" smtClean="0">
                <a:solidFill>
                  <a:schemeClr val="bg1">
                    <a:lumMod val="50000"/>
                  </a:schemeClr>
                </a:solidFill>
              </a:rPr>
              <a:t>Operação</a:t>
            </a:r>
            <a:endParaRPr lang="pt-BR" sz="2000" b="1" dirty="0">
              <a:solidFill>
                <a:schemeClr val="bg1">
                  <a:lumMod val="50000"/>
                </a:schemeClr>
              </a:solidFill>
            </a:endParaRPr>
          </a:p>
        </p:txBody>
      </p:sp>
      <p:sp>
        <p:nvSpPr>
          <p:cNvPr id="19" name="Seta para baixo 18"/>
          <p:cNvSpPr/>
          <p:nvPr/>
        </p:nvSpPr>
        <p:spPr>
          <a:xfrm>
            <a:off x="4989302" y="5318180"/>
            <a:ext cx="526621" cy="33020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a:p>
        </p:txBody>
      </p:sp>
      <p:sp>
        <p:nvSpPr>
          <p:cNvPr id="43" name="CaixaDeTexto 42"/>
          <p:cNvSpPr txBox="1"/>
          <p:nvPr/>
        </p:nvSpPr>
        <p:spPr>
          <a:xfrm>
            <a:off x="3749676" y="5690662"/>
            <a:ext cx="3159124" cy="400110"/>
          </a:xfrm>
          <a:prstGeom prst="rect">
            <a:avLst/>
          </a:prstGeom>
          <a:noFill/>
        </p:spPr>
        <p:txBody>
          <a:bodyPr wrap="square" rtlCol="0">
            <a:spAutoFit/>
          </a:bodyPr>
          <a:lstStyle/>
          <a:p>
            <a:r>
              <a:rPr lang="pt-BR" sz="2000" b="1" dirty="0">
                <a:solidFill>
                  <a:srgbClr val="E75757"/>
                </a:solidFill>
              </a:rPr>
              <a:t>Taxas de intermediação</a:t>
            </a:r>
          </a:p>
        </p:txBody>
      </p:sp>
      <p:sp>
        <p:nvSpPr>
          <p:cNvPr id="44" name="CaixaDeTexto 43"/>
          <p:cNvSpPr txBox="1"/>
          <p:nvPr/>
        </p:nvSpPr>
        <p:spPr>
          <a:xfrm>
            <a:off x="4029076" y="5970062"/>
            <a:ext cx="3159124" cy="400110"/>
          </a:xfrm>
          <a:prstGeom prst="rect">
            <a:avLst/>
          </a:prstGeom>
          <a:noFill/>
        </p:spPr>
        <p:txBody>
          <a:bodyPr wrap="square" rtlCol="0">
            <a:spAutoFit/>
          </a:bodyPr>
          <a:lstStyle/>
          <a:p>
            <a:r>
              <a:rPr lang="pt-BR" sz="2000" b="1" dirty="0" smtClean="0">
                <a:solidFill>
                  <a:srgbClr val="E75757"/>
                </a:solidFill>
              </a:rPr>
              <a:t>Alimenta a carteira</a:t>
            </a:r>
            <a:endParaRPr lang="pt-BR" sz="2000" b="1" dirty="0">
              <a:solidFill>
                <a:srgbClr val="E75757"/>
              </a:solidFill>
            </a:endParaRPr>
          </a:p>
        </p:txBody>
      </p:sp>
    </p:spTree>
    <p:extLst>
      <p:ext uri="{BB962C8B-B14F-4D97-AF65-F5344CB8AC3E}">
        <p14:creationId xmlns:p14="http://schemas.microsoft.com/office/powerpoint/2010/main" val="351299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Protótipo</a:t>
            </a:r>
            <a:endParaRPr lang="pt-BR" dirty="0"/>
          </a:p>
        </p:txBody>
      </p:sp>
      <p:pic>
        <p:nvPicPr>
          <p:cNvPr id="2" name="Imagem 1"/>
          <p:cNvPicPr>
            <a:picLocks noChangeAspect="1"/>
          </p:cNvPicPr>
          <p:nvPr/>
        </p:nvPicPr>
        <p:blipFill>
          <a:blip r:embed="rId4"/>
          <a:stretch>
            <a:fillRect/>
          </a:stretch>
        </p:blipFill>
        <p:spPr>
          <a:xfrm>
            <a:off x="155575" y="1558927"/>
            <a:ext cx="6248400" cy="2381250"/>
          </a:xfrm>
          <a:prstGeom prst="rect">
            <a:avLst/>
          </a:prstGeom>
        </p:spPr>
      </p:pic>
      <p:pic>
        <p:nvPicPr>
          <p:cNvPr id="3" name="Imagem 2"/>
          <p:cNvPicPr>
            <a:picLocks noChangeAspect="1"/>
          </p:cNvPicPr>
          <p:nvPr/>
        </p:nvPicPr>
        <p:blipFill>
          <a:blip r:embed="rId5"/>
          <a:stretch>
            <a:fillRect/>
          </a:stretch>
        </p:blipFill>
        <p:spPr>
          <a:xfrm>
            <a:off x="5392737" y="2879725"/>
            <a:ext cx="6257925" cy="3409950"/>
          </a:xfrm>
          <a:prstGeom prst="rect">
            <a:avLst/>
          </a:prstGeom>
        </p:spPr>
      </p:pic>
      <p:sp>
        <p:nvSpPr>
          <p:cNvPr id="30" name="CaixaDeTexto 29"/>
          <p:cNvSpPr txBox="1"/>
          <p:nvPr/>
        </p:nvSpPr>
        <p:spPr>
          <a:xfrm>
            <a:off x="7894637" y="2527299"/>
            <a:ext cx="1797050" cy="40011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dirty="0" smtClean="0"/>
              <a:t>Carteira</a:t>
            </a:r>
            <a:endParaRPr lang="pt-BR" dirty="0"/>
          </a:p>
        </p:txBody>
      </p:sp>
    </p:spTree>
    <p:extLst>
      <p:ext uri="{BB962C8B-B14F-4D97-AF65-F5344CB8AC3E}">
        <p14:creationId xmlns:p14="http://schemas.microsoft.com/office/powerpoint/2010/main" val="50023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Taxas</a:t>
            </a:r>
            <a:endParaRPr lang="pt-BR" dirty="0"/>
          </a:p>
        </p:txBody>
      </p:sp>
      <p:sp>
        <p:nvSpPr>
          <p:cNvPr id="4" name="Retângulo de cantos arredondados 3"/>
          <p:cNvSpPr/>
          <p:nvPr/>
        </p:nvSpPr>
        <p:spPr>
          <a:xfrm>
            <a:off x="296434" y="1625600"/>
            <a:ext cx="53169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Corretagem: </a:t>
            </a:r>
            <a:r>
              <a:rPr lang="pt-BR" dirty="0" smtClean="0">
                <a:solidFill>
                  <a:schemeClr val="bg1">
                    <a:lumMod val="50000"/>
                  </a:schemeClr>
                </a:solidFill>
              </a:rPr>
              <a:t>R$ 10,00 + 0,3% do valor da operação</a:t>
            </a:r>
          </a:p>
          <a:p>
            <a:endParaRPr lang="pt-BR" b="1" dirty="0" smtClean="0">
              <a:solidFill>
                <a:schemeClr val="bg1">
                  <a:lumMod val="50000"/>
                </a:schemeClr>
              </a:solidFill>
            </a:endParaRPr>
          </a:p>
          <a:p>
            <a:r>
              <a:rPr lang="pt-BR" b="1" dirty="0" smtClean="0">
                <a:solidFill>
                  <a:schemeClr val="bg1">
                    <a:lumMod val="50000"/>
                  </a:schemeClr>
                </a:solidFill>
              </a:rPr>
              <a:t>Emolumentos: </a:t>
            </a:r>
            <a:r>
              <a:rPr lang="pt-BR" dirty="0" smtClean="0">
                <a:solidFill>
                  <a:schemeClr val="bg1">
                    <a:lumMod val="50000"/>
                  </a:schemeClr>
                </a:solidFill>
              </a:rPr>
              <a:t>R$ 0,0325 % do valor da operação</a:t>
            </a:r>
            <a:r>
              <a:rPr lang="pt-BR" b="1" dirty="0" smtClean="0">
                <a:solidFill>
                  <a:schemeClr val="bg1">
                    <a:lumMod val="50000"/>
                  </a:schemeClr>
                </a:solidFill>
              </a:rPr>
              <a:t> </a:t>
            </a:r>
            <a:endParaRPr lang="pt-BR" b="1" dirty="0">
              <a:solidFill>
                <a:schemeClr val="bg1">
                  <a:lumMod val="50000"/>
                </a:schemeClr>
              </a:solidFill>
            </a:endParaRPr>
          </a:p>
        </p:txBody>
      </p:sp>
      <p:sp>
        <p:nvSpPr>
          <p:cNvPr id="12" name="CaixaDeTexto 11"/>
          <p:cNvSpPr txBox="1"/>
          <p:nvPr/>
        </p:nvSpPr>
        <p:spPr>
          <a:xfrm>
            <a:off x="356393" y="14684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Taxas Por Operação</a:t>
            </a:r>
            <a:endParaRPr lang="pt-BR" sz="2800" dirty="0"/>
          </a:p>
        </p:txBody>
      </p:sp>
      <p:sp>
        <p:nvSpPr>
          <p:cNvPr id="13" name="Retângulo de cantos arredondados 12"/>
          <p:cNvSpPr/>
          <p:nvPr/>
        </p:nvSpPr>
        <p:spPr>
          <a:xfrm>
            <a:off x="5770134" y="1536700"/>
            <a:ext cx="58503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Valor da Operação: </a:t>
            </a:r>
            <a:r>
              <a:rPr lang="pt-BR" dirty="0" smtClean="0">
                <a:solidFill>
                  <a:schemeClr val="bg1">
                    <a:lumMod val="50000"/>
                  </a:schemeClr>
                </a:solidFill>
              </a:rPr>
              <a:t>R$ 1200,00</a:t>
            </a:r>
          </a:p>
          <a:p>
            <a:r>
              <a:rPr lang="pt-BR" b="1" dirty="0" smtClean="0">
                <a:solidFill>
                  <a:schemeClr val="bg1">
                    <a:lumMod val="50000"/>
                  </a:schemeClr>
                </a:solidFill>
              </a:rPr>
              <a:t>Corretagem: </a:t>
            </a:r>
            <a:r>
              <a:rPr lang="pt-BR" dirty="0" smtClean="0">
                <a:solidFill>
                  <a:schemeClr val="bg1">
                    <a:lumMod val="50000"/>
                  </a:schemeClr>
                </a:solidFill>
              </a:rPr>
              <a:t>R$ 10,00 + 0,3% * 1200 = R$ 13,60</a:t>
            </a:r>
          </a:p>
          <a:p>
            <a:r>
              <a:rPr lang="pt-BR" b="1" dirty="0" smtClean="0">
                <a:solidFill>
                  <a:schemeClr val="bg1">
                    <a:lumMod val="50000"/>
                  </a:schemeClr>
                </a:solidFill>
              </a:rPr>
              <a:t>Emolumentos: </a:t>
            </a:r>
            <a:r>
              <a:rPr lang="pt-BR" dirty="0" smtClean="0">
                <a:solidFill>
                  <a:schemeClr val="bg1">
                    <a:lumMod val="50000"/>
                  </a:schemeClr>
                </a:solidFill>
              </a:rPr>
              <a:t>R$ 0,0325 % * R$ 1200,00 =</a:t>
            </a:r>
            <a:r>
              <a:rPr lang="pt-BR" b="1" dirty="0" smtClean="0">
                <a:solidFill>
                  <a:schemeClr val="bg1">
                    <a:lumMod val="50000"/>
                  </a:schemeClr>
                </a:solidFill>
              </a:rPr>
              <a:t> </a:t>
            </a:r>
            <a:r>
              <a:rPr lang="pt-BR" dirty="0" smtClean="0">
                <a:solidFill>
                  <a:schemeClr val="bg1">
                    <a:lumMod val="50000"/>
                  </a:schemeClr>
                </a:solidFill>
              </a:rPr>
              <a:t>R$ 0,39</a:t>
            </a:r>
          </a:p>
          <a:p>
            <a:r>
              <a:rPr lang="pt-BR" b="1" dirty="0" smtClean="0">
                <a:solidFill>
                  <a:schemeClr val="bg1">
                    <a:lumMod val="50000"/>
                  </a:schemeClr>
                </a:solidFill>
              </a:rPr>
              <a:t>Total Custos: </a:t>
            </a:r>
            <a:r>
              <a:rPr lang="pt-BR" dirty="0" smtClean="0">
                <a:solidFill>
                  <a:schemeClr val="bg1">
                    <a:lumMod val="50000"/>
                  </a:schemeClr>
                </a:solidFill>
              </a:rPr>
              <a:t>R$ 13,60 +R$ 0,39</a:t>
            </a:r>
            <a:r>
              <a:rPr lang="pt-BR" b="1" dirty="0" smtClean="0">
                <a:solidFill>
                  <a:schemeClr val="bg1">
                    <a:lumMod val="50000"/>
                  </a:schemeClr>
                </a:solidFill>
              </a:rPr>
              <a:t> = </a:t>
            </a:r>
            <a:r>
              <a:rPr lang="pt-BR" dirty="0" smtClean="0">
                <a:solidFill>
                  <a:schemeClr val="bg1">
                    <a:lumMod val="50000"/>
                  </a:schemeClr>
                </a:solidFill>
              </a:rPr>
              <a:t>13,99</a:t>
            </a:r>
            <a:endParaRPr lang="pt-BR" dirty="0">
              <a:solidFill>
                <a:schemeClr val="bg1">
                  <a:lumMod val="50000"/>
                </a:schemeClr>
              </a:solidFill>
            </a:endParaRPr>
          </a:p>
        </p:txBody>
      </p:sp>
      <p:sp>
        <p:nvSpPr>
          <p:cNvPr id="15" name="CaixaDeTexto 14"/>
          <p:cNvSpPr txBox="1"/>
          <p:nvPr/>
        </p:nvSpPr>
        <p:spPr>
          <a:xfrm>
            <a:off x="5830093" y="13795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Exemplo</a:t>
            </a:r>
            <a:endParaRPr lang="pt-BR" sz="2800" dirty="0"/>
          </a:p>
        </p:txBody>
      </p:sp>
    </p:spTree>
    <p:extLst>
      <p:ext uri="{BB962C8B-B14F-4D97-AF65-F5344CB8AC3E}">
        <p14:creationId xmlns:p14="http://schemas.microsoft.com/office/powerpoint/2010/main" val="23308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Quais são os objetos?</a:t>
            </a:r>
            <a:endParaRPr lang="pt-BR" sz="2800" dirty="0"/>
          </a:p>
        </p:txBody>
      </p:sp>
    </p:spTree>
    <p:extLst>
      <p:ext uri="{BB962C8B-B14F-4D97-AF65-F5344CB8AC3E}">
        <p14:creationId xmlns:p14="http://schemas.microsoft.com/office/powerpoint/2010/main" val="20796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 os comportamentos?</a:t>
            </a:r>
            <a:endParaRPr lang="pt-BR" sz="2800" dirty="0"/>
          </a:p>
        </p:txBody>
      </p:sp>
    </p:spTree>
    <p:extLst>
      <p:ext uri="{BB962C8B-B14F-4D97-AF65-F5344CB8AC3E}">
        <p14:creationId xmlns:p14="http://schemas.microsoft.com/office/powerpoint/2010/main" val="340938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OO, no 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peça de </a:t>
            </a:r>
            <a:r>
              <a:rPr lang="pt-BR" sz="4000" dirty="0" smtClean="0"/>
              <a:t>software </a:t>
            </a:r>
            <a:r>
              <a:rPr lang="pt-BR" sz="4000" dirty="0"/>
              <a:t>como 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505064" y="3354387"/>
            <a:ext cx="11273080" cy="116153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“O </a:t>
            </a:r>
            <a:r>
              <a:rPr lang="pt-BR" sz="4000" dirty="0"/>
              <a:t>uso de interfaces, viabiliza o </a:t>
            </a:r>
            <a:r>
              <a:rPr lang="pt-BR" sz="4000" dirty="0" smtClean="0"/>
              <a:t>encapsulamento”</a:t>
            </a:r>
            <a:endParaRPr lang="pt-BR" sz="4000" dirty="0"/>
          </a:p>
          <a:p>
            <a:pPr algn="just"/>
            <a:endParaRPr lang="pt-BR" sz="4000" dirty="0"/>
          </a:p>
        </p:txBody>
      </p:sp>
      <p:pic>
        <p:nvPicPr>
          <p:cNvPr id="419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Encapsulamento</a:t>
            </a:r>
            <a:endParaRPr lang="pt-BR" dirty="0"/>
          </a:p>
        </p:txBody>
      </p:sp>
    </p:spTree>
    <p:extLst>
      <p:ext uri="{BB962C8B-B14F-4D97-AF65-F5344CB8AC3E}">
        <p14:creationId xmlns:p14="http://schemas.microsoft.com/office/powerpoint/2010/main" val="384229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ítulo 1"/>
          <p:cNvSpPr>
            <a:spLocks noGrp="1"/>
          </p:cNvSpPr>
          <p:nvPr>
            <p:ph type="title"/>
          </p:nvPr>
        </p:nvSpPr>
        <p:spPr/>
        <p:txBody>
          <a:bodyPr/>
          <a:lstStyle/>
          <a:p>
            <a:r>
              <a:rPr lang="pt-BR" dirty="0" smtClean="0"/>
              <a:t>Encapsulamento</a:t>
            </a:r>
            <a:endParaRPr lang="pt-BR" dirty="0"/>
          </a:p>
        </p:txBody>
      </p:sp>
      <p:sp>
        <p:nvSpPr>
          <p:cNvPr id="43011" name="Rectangle 3"/>
          <p:cNvSpPr>
            <a:spLocks noGrp="1" noChangeArrowheads="1"/>
          </p:cNvSpPr>
          <p:nvPr>
            <p:ph idx="1"/>
          </p:nvPr>
        </p:nvSpPr>
        <p:spPr>
          <a:xfrm>
            <a:off x="138490" y="2819615"/>
            <a:ext cx="11681254" cy="27903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“Uma </a:t>
            </a:r>
            <a:r>
              <a:rPr lang="pt-BR" sz="4000" dirty="0"/>
              <a:t>interface lista os serviços que serão expostos por um componente. Determina um contrato</a:t>
            </a:r>
            <a:r>
              <a:rPr lang="pt-BR" sz="4000" dirty="0" smtClean="0"/>
              <a:t>.”</a:t>
            </a:r>
            <a:endParaRPr lang="pt-BR" sz="4000" dirty="0"/>
          </a:p>
          <a:p>
            <a:pPr algn="just"/>
            <a:endParaRPr lang="pt-BR" sz="4000" dirty="0"/>
          </a:p>
        </p:txBody>
      </p:sp>
      <p:pic>
        <p:nvPicPr>
          <p:cNvPr id="43012"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1"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5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classe, 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permite que utilizemos um nome para expressar comportamentos distintos</a:t>
            </a:r>
            <a:r>
              <a:rPr lang="pt-BR" sz="4000" dirty="0" smtClean="0"/>
              <a:t>.”</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funcionalidade, 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604434" y="2794903"/>
            <a:ext cx="11076820" cy="28892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a:t>
            </a:r>
            <a:r>
              <a:rPr lang="pt-BR" sz="4000" dirty="0" smtClean="0"/>
              <a:t>uma funcionalidade </a:t>
            </a:r>
            <a:r>
              <a:rPr lang="pt-BR" sz="4000" dirty="0"/>
              <a:t>quando estamos alterando </a:t>
            </a:r>
            <a:r>
              <a:rPr lang="pt-BR" sz="4000" dirty="0" smtClean="0"/>
              <a:t>outra”</a:t>
            </a:r>
            <a:endParaRPr lang="pt-BR" sz="4000" dirty="0"/>
          </a:p>
        </p:txBody>
      </p:sp>
      <p:pic>
        <p:nvPicPr>
          <p:cNvPr id="5734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8656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9" y="1557338"/>
            <a:ext cx="3856037"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028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err="1"/>
              <a:t>reúso</a:t>
            </a:r>
            <a:r>
              <a:rPr lang="pt-BR" sz="4000" dirty="0"/>
              <a:t>”</a:t>
            </a:r>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novo, 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pt-BR" sz="4000" dirty="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527221" y="1855788"/>
            <a:ext cx="11203459"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861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3642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a:t>certeza</a:t>
            </a:r>
            <a:r>
              <a:rPr lang="en-US" sz="4000" dirty="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a:t>
            </a:r>
            <a:r>
              <a:rPr lang="pt-BR" sz="6600" b="1" dirty="0" smtClean="0">
                <a:solidFill>
                  <a:schemeClr val="tx1">
                    <a:lumMod val="95000"/>
                    <a:lumOff val="5000"/>
                  </a:schemeClr>
                </a:solidFill>
              </a:rPr>
              <a:t>:45</a:t>
            </a:r>
            <a:endParaRPr lang="pt-BR" sz="6600" b="1" dirty="0" smtClean="0">
              <a:solidFill>
                <a:schemeClr val="tx1">
                  <a:lumMod val="95000"/>
                  <a:lumOff val="5000"/>
                </a:schemeClr>
              </a:solidFill>
            </a:endParaRPr>
          </a:p>
          <a:p>
            <a:pPr algn="ctr"/>
            <a:r>
              <a:rPr lang="pt-BR" sz="6600" b="1" dirty="0" smtClean="0">
                <a:solidFill>
                  <a:schemeClr val="tx1">
                    <a:lumMod val="95000"/>
                    <a:lumOff val="5000"/>
                  </a:schemeClr>
                </a:solidFill>
              </a:rPr>
              <a:t>22</a:t>
            </a:r>
            <a:r>
              <a:rPr lang="pt-BR" sz="6600" b="1" dirty="0" smtClean="0">
                <a:solidFill>
                  <a:schemeClr val="tx1">
                    <a:lumMod val="95000"/>
                    <a:lumOff val="5000"/>
                  </a:schemeClr>
                </a:solidFill>
              </a:rPr>
              <a:t>:00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5305</Words>
  <Application>Microsoft Office PowerPoint</Application>
  <PresentationFormat>Widescreen</PresentationFormat>
  <Paragraphs>505</Paragraphs>
  <Slides>89</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89</vt:i4>
      </vt:variant>
    </vt:vector>
  </HeadingPairs>
  <TitlesOfParts>
    <vt:vector size="95"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Leitura Complementar</vt:lpstr>
      <vt:lpstr>Revisitando Orientação a Objetos</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Apresentação do PowerPoint</vt:lpstr>
      <vt:lpstr>Apresentação do PowerPoint</vt:lpstr>
      <vt:lpstr>Os pilares da OO</vt:lpstr>
      <vt:lpstr>Encapsulamento</vt:lpstr>
      <vt:lpstr>Encapsulamento</vt:lpstr>
      <vt:lpstr>Encapsulamento</vt:lpstr>
      <vt:lpstr>Encapsulamento</vt:lpstr>
      <vt:lpstr>Encapsulamento</vt:lpstr>
      <vt:lpstr>Encapsulamento</vt:lpstr>
      <vt:lpstr>Herança</vt:lpstr>
      <vt:lpstr>Herança</vt:lpstr>
      <vt:lpstr>Herança</vt:lpstr>
      <vt:lpstr>Polimorfismo</vt:lpstr>
      <vt:lpstr>Polimorfismo</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2014-08-11T01:10:19Z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